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8" r:id="rId3"/>
    <p:sldId id="263" r:id="rId4"/>
    <p:sldId id="287" r:id="rId5"/>
    <p:sldId id="301" r:id="rId6"/>
    <p:sldId id="272" r:id="rId7"/>
    <p:sldId id="296" r:id="rId8"/>
    <p:sldId id="297" r:id="rId9"/>
    <p:sldId id="302" r:id="rId10"/>
    <p:sldId id="303" r:id="rId11"/>
    <p:sldId id="305" r:id="rId12"/>
    <p:sldId id="307" r:id="rId13"/>
    <p:sldId id="308" r:id="rId14"/>
    <p:sldId id="310" r:id="rId15"/>
    <p:sldId id="312" r:id="rId16"/>
    <p:sldId id="315" r:id="rId17"/>
    <p:sldId id="314" r:id="rId18"/>
    <p:sldId id="320" r:id="rId19"/>
    <p:sldId id="319" r:id="rId20"/>
    <p:sldId id="273" r:id="rId21"/>
    <p:sldId id="321" r:id="rId22"/>
    <p:sldId id="323" r:id="rId23"/>
    <p:sldId id="329" r:id="rId24"/>
    <p:sldId id="330" r:id="rId25"/>
    <p:sldId id="331" r:id="rId26"/>
    <p:sldId id="332" r:id="rId27"/>
    <p:sldId id="2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47A"/>
    <a:srgbClr val="F2F2F2"/>
    <a:srgbClr val="DED8D4"/>
    <a:srgbClr val="474652"/>
    <a:srgbClr val="A09F9F"/>
    <a:srgbClr val="E6E6E6"/>
    <a:srgbClr val="AC9D93"/>
    <a:srgbClr val="DFC3B5"/>
    <a:srgbClr val="F08C01"/>
    <a:srgbClr val="7A849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3" y="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308B-AF90-45A6-9DF5-51C5BCD3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86AE4-1DBC-4E10-8523-6A3CAE71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67AE-E8F0-463C-8188-A50FA92E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151C-40D2-463D-A60A-D9E5C35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90AC-4645-40FD-85F4-3A4C6436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5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AD39-E65C-4619-9C21-87762736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6DB0-8CD0-41A7-AA38-5CFFEEA8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EF93-3DDB-4DC2-9C13-8EFD0B82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93A26-AC60-411D-B5C5-8A7EAC65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D178-66EE-4BA9-94C2-34A5260A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0163C0-60B1-4908-942A-7AC063D0E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2D0BB-B31A-495A-89F0-D2C8B5A6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21A2-A774-44A8-8ED9-BDAC66F9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3EF6-2890-4BBA-8D30-6CD02ACB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22211-01D4-4D39-9A9D-B3921CC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EC3-6A0B-49DA-A373-12A1D025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6D05-84D3-4685-AF73-99A130D1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2F80-E03D-4B61-81B8-83E27A79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EBA4C-2CFA-44D6-9285-4CCE3BDA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D2F29-66B8-4E54-AFCD-D89BCF9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5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F649-D4BF-45C6-930E-DAB19BB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4FA9-4224-4A6B-BEEE-6405AB2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3BEC7-19A0-4CE7-B701-D0923986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1F3DC-3783-43A8-B5CE-9AA7A1F1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43766-8862-4871-B890-EFCA578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C0C6-15CC-4BE3-92AA-CCEFFAC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851DD-67E3-4D09-BC1E-214D8578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B331E-05D1-462A-A97A-2E9C87B3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C41B1-BCE1-4345-ADAD-990B3B2D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8E3E1-B0A4-4806-A0E1-714EB75B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BAF32-55A7-4678-BC36-68CBB48C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6F21-AE6C-441D-97DD-82C6177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BDEC-A190-441C-A6E0-4CDD7E27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8F745-53A6-4F51-BD66-C97E6462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1DE83-1A3E-442E-B18A-8F22B28C3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F5CFF7-BEE0-4CAA-BA55-7775E43E3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E6A5E-FA22-4E65-978B-78E3904A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F41A4-A3B3-492F-B114-3E40DE2B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F063D-6028-415E-9117-FA79146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8659-3A07-49D4-BDC7-5A4FFBD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84576-C24F-4889-8A1D-4DABDAE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C36037-693A-44DD-BFE2-B12416F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2397-835F-4D00-B16F-1F8B7C4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5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D9903A-722B-4CE5-8865-1821C36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C9315-30D1-4C16-9DAE-018731AC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8E26D-DCA3-4A42-9FDD-D80D8C9F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A731-6ADA-44B5-AE4B-30B8F2F176C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9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1A6C4-1DFB-44B2-8595-7443DA4B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B3A4D-EF47-4C1C-AB55-41185B6C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6F623-8A5A-40CC-8FC8-C26385EF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A323-421E-4CAF-A2EE-B0184E5D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4C13-59B9-49E2-B91A-43C77E48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8D17-480D-4FD1-A7C1-C579560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2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52B4-0646-4CD5-AF35-507E1655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EDEEE-D168-4A05-BFFD-8C7F762EE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149DB-0E51-49CE-ACF4-CCD15C04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7EC06-4069-43CB-B969-0D2D3A0C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499B-72D4-4E3B-AE0C-408C99FB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BEF5E-504F-4330-AA1F-751221F6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B204B-C294-41B4-B941-B3529AB8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09848-296B-4CBF-AA35-4D938734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34E7-C490-45C2-85E6-A31BE9B3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A7DD-1D8B-4E28-ABBC-6D87091989CA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2A1C-B947-4FFC-BA5A-2A227E3F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30E0A-8860-48AE-8B11-C07AED6B7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4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7FF243-1A14-4019-BA46-0E5EC0955B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1A8E2820-6C71-4CDF-8C41-457AA9F83A5F}"/>
              </a:ext>
            </a:extLst>
          </p:cNvPr>
          <p:cNvSpPr/>
          <p:nvPr/>
        </p:nvSpPr>
        <p:spPr>
          <a:xfrm>
            <a:off x="6807200" y="1940560"/>
            <a:ext cx="4775200" cy="8737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5A9CEB-ACAA-4266-AA07-3B4B016E0517}"/>
              </a:ext>
            </a:extLst>
          </p:cNvPr>
          <p:cNvCxnSpPr/>
          <p:nvPr/>
        </p:nvCxnSpPr>
        <p:spPr>
          <a:xfrm>
            <a:off x="0" y="469392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2AC959-406D-42BE-AF45-01E9CF27BDF9}"/>
              </a:ext>
            </a:extLst>
          </p:cNvPr>
          <p:cNvSpPr txBox="1"/>
          <p:nvPr/>
        </p:nvSpPr>
        <p:spPr>
          <a:xfrm>
            <a:off x="6882308" y="1838831"/>
            <a:ext cx="4624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기상 현상에 따른 지역별</a:t>
            </a:r>
            <a:endParaRPr lang="en-US" altLang="ko-KR" sz="3200" dirty="0"/>
          </a:p>
          <a:p>
            <a:pPr algn="ctr"/>
            <a:r>
              <a:rPr lang="ko-KR" altLang="en-US" sz="3200" dirty="0"/>
              <a:t>태양광 발전 효율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87DE776-EF9C-4925-8E30-46615900ADD6}"/>
              </a:ext>
            </a:extLst>
          </p:cNvPr>
          <p:cNvCxnSpPr/>
          <p:nvPr/>
        </p:nvCxnSpPr>
        <p:spPr>
          <a:xfrm>
            <a:off x="0" y="482600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BFBA5B-397C-4147-9C90-B5489395BC7E}"/>
              </a:ext>
            </a:extLst>
          </p:cNvPr>
          <p:cNvCxnSpPr/>
          <p:nvPr/>
        </p:nvCxnSpPr>
        <p:spPr>
          <a:xfrm>
            <a:off x="0" y="495808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DC9279-A127-4B6D-9DCE-950AA207F70E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21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EEC34B14-322C-C2FB-07F6-2FD8456B2F85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E39D578-4690-2068-4DEB-A5FF09E45470}"/>
              </a:ext>
            </a:extLst>
          </p:cNvPr>
          <p:cNvSpPr/>
          <p:nvPr/>
        </p:nvSpPr>
        <p:spPr>
          <a:xfrm>
            <a:off x="6782763" y="1512879"/>
            <a:ext cx="4680000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EF813C4E-D113-02F2-DBF0-259377E9F968}"/>
              </a:ext>
            </a:extLst>
          </p:cNvPr>
          <p:cNvSpPr/>
          <p:nvPr/>
        </p:nvSpPr>
        <p:spPr>
          <a:xfrm>
            <a:off x="6782763" y="1512879"/>
            <a:ext cx="4692083" cy="550527"/>
          </a:xfrm>
          <a:prstGeom prst="rect">
            <a:avLst/>
          </a:prstGeom>
          <a:solidFill>
            <a:srgbClr val="767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지도 시각화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CE55DED-09A2-03B5-DAF7-2F6C67395387}"/>
              </a:ext>
            </a:extLst>
          </p:cNvPr>
          <p:cNvCxnSpPr>
            <a:cxnSpLocks/>
          </p:cNvCxnSpPr>
          <p:nvPr/>
        </p:nvCxnSpPr>
        <p:spPr>
          <a:xfrm flipV="1">
            <a:off x="6782762" y="6314196"/>
            <a:ext cx="4680000" cy="1358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BB720275-3B70-6462-F5DE-61FB476F5A21}"/>
              </a:ext>
            </a:extLst>
          </p:cNvPr>
          <p:cNvSpPr txBox="1"/>
          <p:nvPr/>
        </p:nvSpPr>
        <p:spPr>
          <a:xfrm>
            <a:off x="7758830" y="1573169"/>
            <a:ext cx="273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지역별 발전량 평균</a:t>
            </a:r>
          </a:p>
        </p:txBody>
      </p:sp>
      <p:pic>
        <p:nvPicPr>
          <p:cNvPr id="270" name="그림 269" descr="지도이(가) 표시된 사진&#10;&#10;자동 생성된 설명">
            <a:extLst>
              <a:ext uri="{FF2B5EF4-FFF2-40B4-BE49-F238E27FC236}">
                <a16:creationId xmlns:a16="http://schemas.microsoft.com/office/drawing/2014/main" id="{F43E8BF7-3673-3D2F-1E8E-97333F29A1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73" y="2238924"/>
            <a:ext cx="3484177" cy="3915209"/>
          </a:xfrm>
          <a:prstGeom prst="rect">
            <a:avLst/>
          </a:prstGeom>
        </p:spPr>
      </p:pic>
      <p:pic>
        <p:nvPicPr>
          <p:cNvPr id="274" name="그림 273" descr="텍스트이(가) 표시된 사진&#10;&#10;자동 생성된 설명">
            <a:extLst>
              <a:ext uri="{FF2B5EF4-FFF2-40B4-BE49-F238E27FC236}">
                <a16:creationId xmlns:a16="http://schemas.microsoft.com/office/drawing/2014/main" id="{8D3A4CCF-D3AE-7E60-3BB7-924D27A4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1878820"/>
            <a:ext cx="4412362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9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050B1E-AE96-F14D-8320-2149FB21D49A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데이터 </a:t>
            </a:r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전처리</a:t>
            </a:r>
            <a:endParaRPr lang="ko-KR" altLang="en-US" sz="32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C400088-0990-CC26-ACAA-D0211E9581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111344"/>
            <a:ext cx="6600825" cy="3300413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579B572C-210C-FCB0-C4CC-E1EDC3CEF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27" y="1531752"/>
            <a:ext cx="3840813" cy="11354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69B78DC-A23F-EBF1-6330-EAC6670D2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7" y="2861621"/>
            <a:ext cx="4792148" cy="30867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97A76B-F9A7-8933-D15C-A308ED1C13C9}"/>
              </a:ext>
            </a:extLst>
          </p:cNvPr>
          <p:cNvSpPr txBox="1"/>
          <p:nvPr/>
        </p:nvSpPr>
        <p:spPr>
          <a:xfrm>
            <a:off x="8005663" y="5597870"/>
            <a:ext cx="209569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NULL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 시각화 </a:t>
            </a:r>
          </a:p>
        </p:txBody>
      </p:sp>
    </p:spTree>
    <p:extLst>
      <p:ext uri="{BB962C8B-B14F-4D97-AF65-F5344CB8AC3E}">
        <p14:creationId xmlns:p14="http://schemas.microsoft.com/office/powerpoint/2010/main" val="190486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A5459FB-AE27-63FB-F482-B8B3B9C3837C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데이터 차트화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E60B2B1E-E6DB-2C05-7DFE-952D0B7DD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63" y="2095500"/>
            <a:ext cx="4600462" cy="140640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AC7D057-C794-92FF-F7BB-C9443C7F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63" y="4387813"/>
            <a:ext cx="4994006" cy="1132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F504FF-A206-88C9-7C32-7826B7E135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26" y="1361800"/>
            <a:ext cx="5321642" cy="26608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630945-8B1B-02DD-5F45-BC784C5772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38" y="3746672"/>
            <a:ext cx="5597164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4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A8481D-8FE2-7E38-825C-94A5DB3E7FD1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데이터 차트화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F6EEF45-CA82-C048-E82F-78E69EFB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2" y="2429354"/>
            <a:ext cx="5395428" cy="1097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1DD209-E565-77BD-77AF-FD0A0C87B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45" y="4089115"/>
            <a:ext cx="3639184" cy="242612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2F5FF7F-A82A-B853-7041-6489E91E2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2" y="5019676"/>
            <a:ext cx="4725171" cy="691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A83A2E-A736-BBB2-5DE2-5F5C7CC2965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89" y="1337361"/>
            <a:ext cx="5934070" cy="296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7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8CC086-AEE9-1D9A-4E18-B8F64434A522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데이터 차트화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957871-F952-F4B9-A65F-A44EA4538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0" y="2349636"/>
            <a:ext cx="5207870" cy="103822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AD93087-0467-8130-9140-DDBB0A1CF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0" y="4575677"/>
            <a:ext cx="4651393" cy="7287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F9B80E-CE81-9FC3-105B-534EE506AE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90" y="1325139"/>
            <a:ext cx="5381625" cy="26908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493C65-B415-79BB-4B25-569F6FE3725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35" y="3757053"/>
            <a:ext cx="5583904" cy="27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1DB3FFC-341B-5C2D-79D7-9667AE9DE6CA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데이터 차트화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5FBAAEB-ED61-5600-3E75-F2B5A9D2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38" y="2345055"/>
            <a:ext cx="4633362" cy="54868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76340F1-BE18-53B8-6C74-789591D23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38" y="4491221"/>
            <a:ext cx="4794322" cy="6777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E49234-3CEA-3588-BE49-EA0F6D6E17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86" y="1386615"/>
            <a:ext cx="5333035" cy="26665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BB1E97-A47B-42E0-09F5-9EAE2598F1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96" y="3816402"/>
            <a:ext cx="5410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6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4FAFB0-9806-023C-99AD-C498696FE010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데이터 차트화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1D5DB90-7729-006E-EC21-E4228B901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9" y="1640672"/>
            <a:ext cx="9373412" cy="1455546"/>
          </a:xfrm>
          <a:prstGeom prst="rect">
            <a:avLst/>
          </a:prstGeom>
        </p:spPr>
      </p:pic>
      <p:pic>
        <p:nvPicPr>
          <p:cNvPr id="13" name="그림 12" descr="창문, 건물이(가) 표시된 사진&#10;&#10;자동 생성된 설명">
            <a:extLst>
              <a:ext uri="{FF2B5EF4-FFF2-40B4-BE49-F238E27FC236}">
                <a16:creationId xmlns:a16="http://schemas.microsoft.com/office/drawing/2014/main" id="{D5DD360F-DA3E-2A26-09FE-3239CB9135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08" y="3006704"/>
            <a:ext cx="5362576" cy="35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3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157AB2-1A75-767C-BAFF-40888E887DB6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데이터 차트화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461D29-5119-9BE6-F81C-38E859C88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6" y="1767844"/>
            <a:ext cx="9891617" cy="1455546"/>
          </a:xfrm>
          <a:prstGeom prst="rect">
            <a:avLst/>
          </a:prstGeom>
        </p:spPr>
      </p:pic>
      <p:pic>
        <p:nvPicPr>
          <p:cNvPr id="13" name="그림 12" descr="창문이(가) 표시된 사진&#10;&#10;자동 생성된 설명">
            <a:extLst>
              <a:ext uri="{FF2B5EF4-FFF2-40B4-BE49-F238E27FC236}">
                <a16:creationId xmlns:a16="http://schemas.microsoft.com/office/drawing/2014/main" id="{BC18EDED-ED87-311B-4D12-A24662D21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71" y="2863326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355EB86-F853-1E65-208E-38E97239EB1D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데이터 차트화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E161D4B-5A91-2862-98A5-0839C8910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4" y="4183643"/>
            <a:ext cx="5771493" cy="230859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F3FEE1A-BA83-BC28-84B9-15769F3F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89" y="1628897"/>
            <a:ext cx="8035878" cy="25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355EB86-F853-1E65-208E-38E97239EB1D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데이터 차트화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E3FF83D-6E8C-5086-CB7D-BE68796C7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742" y="3914800"/>
            <a:ext cx="5941451" cy="237658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E10CE72-C1E7-31B1-D941-1CD09C994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3" y="1743802"/>
            <a:ext cx="7548005" cy="2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6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F3BAEE-817D-4ADD-850B-9741B286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49CCC5-A6C6-4427-B887-ABA4E4399E0B}"/>
              </a:ext>
            </a:extLst>
          </p:cNvPr>
          <p:cNvCxnSpPr/>
          <p:nvPr/>
        </p:nvCxnSpPr>
        <p:spPr>
          <a:xfrm>
            <a:off x="457200" y="965200"/>
            <a:ext cx="563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2B9AA8-7F76-41AC-BDFD-1466CFBDD3F6}"/>
              </a:ext>
            </a:extLst>
          </p:cNvPr>
          <p:cNvSpPr txBox="1"/>
          <p:nvPr/>
        </p:nvSpPr>
        <p:spPr>
          <a:xfrm>
            <a:off x="457200" y="29689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FAB3F1-19E5-4885-AB94-E1E103E57374}"/>
              </a:ext>
            </a:extLst>
          </p:cNvPr>
          <p:cNvGrpSpPr/>
          <p:nvPr/>
        </p:nvGrpSpPr>
        <p:grpSpPr>
          <a:xfrm>
            <a:off x="767634" y="1889752"/>
            <a:ext cx="4505406" cy="707886"/>
            <a:chOff x="767634" y="2238492"/>
            <a:chExt cx="4505406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EEEDF0-282B-438C-ABC0-502CC3664B6B}"/>
                </a:ext>
              </a:extLst>
            </p:cNvPr>
            <p:cNvSpPr txBox="1"/>
            <p:nvPr/>
          </p:nvSpPr>
          <p:spPr>
            <a:xfrm>
              <a:off x="2143760" y="2345615"/>
              <a:ext cx="2560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</a:rPr>
                <a:t>주제 선정 근거</a:t>
              </a:r>
            </a:p>
          </p:txBody>
        </p:sp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D2A997A7-4526-4DF2-8132-A3980CE44B53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182BD7-8E16-41D3-8371-84522BC32261}"/>
                </a:ext>
              </a:extLst>
            </p:cNvPr>
            <p:cNvSpPr txBox="1"/>
            <p:nvPr/>
          </p:nvSpPr>
          <p:spPr>
            <a:xfrm>
              <a:off x="767634" y="2238492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2AF14E-D156-406D-B222-C378A29D3B26}"/>
              </a:ext>
            </a:extLst>
          </p:cNvPr>
          <p:cNvGrpSpPr/>
          <p:nvPr/>
        </p:nvGrpSpPr>
        <p:grpSpPr>
          <a:xfrm>
            <a:off x="767634" y="3400939"/>
            <a:ext cx="4505406" cy="707886"/>
            <a:chOff x="767634" y="2238492"/>
            <a:chExt cx="4505406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436C32-9EAA-48F3-9975-C6EF35573D40}"/>
                </a:ext>
              </a:extLst>
            </p:cNvPr>
            <p:cNvSpPr txBox="1"/>
            <p:nvPr/>
          </p:nvSpPr>
          <p:spPr>
            <a:xfrm>
              <a:off x="1954903" y="2354580"/>
              <a:ext cx="2938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>
                  <a:solidFill>
                    <a:schemeClr val="bg1"/>
                  </a:solidFill>
                </a:rPr>
                <a:t>데이터 수집 및 </a:t>
              </a:r>
              <a:r>
                <a:rPr lang="ko-KR" altLang="en-US" sz="2800" spc="-300" dirty="0">
                  <a:solidFill>
                    <a:schemeClr val="bg1"/>
                  </a:solidFill>
                </a:rPr>
                <a:t>분석 </a:t>
              </a:r>
            </a:p>
          </p:txBody>
        </p:sp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id="{B03166D6-E5CE-41C7-B4A9-D1A041CEEFA9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24856D-A238-4835-A982-B4DC8A6B517E}"/>
                </a:ext>
              </a:extLst>
            </p:cNvPr>
            <p:cNvSpPr txBox="1"/>
            <p:nvPr/>
          </p:nvSpPr>
          <p:spPr>
            <a:xfrm>
              <a:off x="767634" y="2238492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4D7AA0-268A-4302-AE37-8DA290AE7E66}"/>
              </a:ext>
            </a:extLst>
          </p:cNvPr>
          <p:cNvGrpSpPr/>
          <p:nvPr/>
        </p:nvGrpSpPr>
        <p:grpSpPr>
          <a:xfrm>
            <a:off x="767634" y="4920738"/>
            <a:ext cx="4505406" cy="707886"/>
            <a:chOff x="767634" y="2238492"/>
            <a:chExt cx="4505406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318138-64C2-4768-AD92-08E3F520A212}"/>
                </a:ext>
              </a:extLst>
            </p:cNvPr>
            <p:cNvSpPr txBox="1"/>
            <p:nvPr/>
          </p:nvSpPr>
          <p:spPr>
            <a:xfrm>
              <a:off x="2143760" y="2354580"/>
              <a:ext cx="2560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</a:rPr>
                <a:t>결론</a:t>
              </a:r>
            </a:p>
          </p:txBody>
        </p:sp>
        <p:sp>
          <p:nvSpPr>
            <p:cNvPr id="17" name="양쪽 대괄호 16">
              <a:extLst>
                <a:ext uri="{FF2B5EF4-FFF2-40B4-BE49-F238E27FC236}">
                  <a16:creationId xmlns:a16="http://schemas.microsoft.com/office/drawing/2014/main" id="{0FFB1A5A-CEB5-4711-86DD-016845ADDA3B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E106E8-227B-4215-BE91-150B390F39C6}"/>
                </a:ext>
              </a:extLst>
            </p:cNvPr>
            <p:cNvSpPr txBox="1"/>
            <p:nvPr/>
          </p:nvSpPr>
          <p:spPr>
            <a:xfrm>
              <a:off x="767634" y="2238492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3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22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B5C9CE-CF87-429C-848E-7373FB6BA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AE6EE1-E595-4578-8F9E-6354FA7A00C4}"/>
              </a:ext>
            </a:extLst>
          </p:cNvPr>
          <p:cNvCxnSpPr/>
          <p:nvPr/>
        </p:nvCxnSpPr>
        <p:spPr>
          <a:xfrm>
            <a:off x="0" y="469392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C1B60D-45EC-427E-90ED-76FBBEA743C1}"/>
              </a:ext>
            </a:extLst>
          </p:cNvPr>
          <p:cNvCxnSpPr/>
          <p:nvPr/>
        </p:nvCxnSpPr>
        <p:spPr>
          <a:xfrm>
            <a:off x="0" y="482600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97C4F2-C991-46FF-9E92-0812F1BABF59}"/>
              </a:ext>
            </a:extLst>
          </p:cNvPr>
          <p:cNvCxnSpPr/>
          <p:nvPr/>
        </p:nvCxnSpPr>
        <p:spPr>
          <a:xfrm>
            <a:off x="0" y="495808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810000" y="650240"/>
            <a:ext cx="4572000" cy="1320799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5542001" y="1018251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015875" y="848973"/>
            <a:ext cx="2472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3,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1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7E75C6-7323-29F2-7C33-907B41625C1E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결론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823BF4-32F1-C0E8-1D1D-BC2AC99508DE}"/>
              </a:ext>
            </a:extLst>
          </p:cNvPr>
          <p:cNvSpPr txBox="1"/>
          <p:nvPr/>
        </p:nvSpPr>
        <p:spPr>
          <a:xfrm>
            <a:off x="1137933" y="1992691"/>
            <a:ext cx="3424542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비가오면 효율이 떨어진다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44B673-211B-3054-B978-2A68C9978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3" y="3410052"/>
            <a:ext cx="3639184" cy="2426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27A69D-B66C-F82B-8D9D-9D7BF410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15" y="3076472"/>
            <a:ext cx="5924549" cy="3093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6D0E31-2386-9832-D24B-1D446C3164DC}"/>
              </a:ext>
            </a:extLst>
          </p:cNvPr>
          <p:cNvSpPr txBox="1"/>
          <p:nvPr/>
        </p:nvSpPr>
        <p:spPr>
          <a:xfrm>
            <a:off x="5635304" y="1992691"/>
            <a:ext cx="5036825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여름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가을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겨울순으로 발전량이 많다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627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7E75C6-7323-29F2-7C33-907B41625C1E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결론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823BF4-32F1-C0E8-1D1D-BC2AC99508DE}"/>
              </a:ext>
            </a:extLst>
          </p:cNvPr>
          <p:cNvSpPr txBox="1"/>
          <p:nvPr/>
        </p:nvSpPr>
        <p:spPr>
          <a:xfrm>
            <a:off x="1158858" y="2041899"/>
            <a:ext cx="465106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연도가 지날수록 발전량이 많아진다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EB5706-A1C7-C1C4-B9BD-32411634FF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1" y="3196919"/>
            <a:ext cx="5321642" cy="26608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A523DC-4249-9DD7-5F2C-D3632091C5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23" y="2890705"/>
            <a:ext cx="5934070" cy="2967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1F94C-C154-487D-29B3-672B6E8F46CE}"/>
              </a:ext>
            </a:extLst>
          </p:cNvPr>
          <p:cNvSpPr txBox="1"/>
          <p:nvPr/>
        </p:nvSpPr>
        <p:spPr>
          <a:xfrm>
            <a:off x="6096000" y="2041899"/>
            <a:ext cx="465106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전라남도의 발전량이 독보적으로 많다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028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7E75C6-7323-29F2-7C33-907B41625C1E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결론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823BF4-32F1-C0E8-1D1D-BC2AC99508DE}"/>
              </a:ext>
            </a:extLst>
          </p:cNvPr>
          <p:cNvSpPr txBox="1"/>
          <p:nvPr/>
        </p:nvSpPr>
        <p:spPr>
          <a:xfrm>
            <a:off x="1360314" y="1707926"/>
            <a:ext cx="865156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지역별로 일조시간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일강수량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평균상대습도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평균기온은 큰 차이가 없다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C851DB-B0F4-E2AE-7554-74B46C18A4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37" y="2347952"/>
            <a:ext cx="3964380" cy="19821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B8ED7C-72A8-61C7-5883-7814CE1AE8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70" y="2302827"/>
            <a:ext cx="4123691" cy="20618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AFBBB3-36DB-1341-7460-40F68153B6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59" y="4330142"/>
            <a:ext cx="4064633" cy="2032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9EDA5B-7B45-1D92-1D28-46D0399B99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11" y="4307523"/>
            <a:ext cx="4064631" cy="20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2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7E75C6-7323-29F2-7C33-907B41625C1E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결론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823BF4-32F1-C0E8-1D1D-BC2AC99508DE}"/>
              </a:ext>
            </a:extLst>
          </p:cNvPr>
          <p:cNvSpPr txBox="1"/>
          <p:nvPr/>
        </p:nvSpPr>
        <p:spPr>
          <a:xfrm>
            <a:off x="3093864" y="1767844"/>
            <a:ext cx="518446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일조시간이 많을수록 발전량이 늘어난다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9" name="그림 8" descr="창문, 건물이(가) 표시된 사진&#10;&#10;자동 생성된 설명">
            <a:extLst>
              <a:ext uri="{FF2B5EF4-FFF2-40B4-BE49-F238E27FC236}">
                <a16:creationId xmlns:a16="http://schemas.microsoft.com/office/drawing/2014/main" id="{BAC7B487-C664-98A4-6815-2348C4BEEB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01" y="1873367"/>
            <a:ext cx="7142788" cy="47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2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7E75C6-7323-29F2-7C33-907B41625C1E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결론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823BF4-32F1-C0E8-1D1D-BC2AC99508DE}"/>
              </a:ext>
            </a:extLst>
          </p:cNvPr>
          <p:cNvSpPr txBox="1"/>
          <p:nvPr/>
        </p:nvSpPr>
        <p:spPr>
          <a:xfrm>
            <a:off x="3140387" y="1655916"/>
            <a:ext cx="557498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평균상대습도가 낮을수록 발전량이 늘어난다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9" name="그림 8" descr="창문이(가) 표시된 사진&#10;&#10;자동 생성된 설명">
            <a:extLst>
              <a:ext uri="{FF2B5EF4-FFF2-40B4-BE49-F238E27FC236}">
                <a16:creationId xmlns:a16="http://schemas.microsoft.com/office/drawing/2014/main" id="{29972E0C-9F75-7C0C-7C2A-570D74D92A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56" y="1770907"/>
            <a:ext cx="7296479" cy="48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7E75C6-7323-29F2-7C33-907B41625C1E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결론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823BF4-32F1-C0E8-1D1D-BC2AC99508DE}"/>
              </a:ext>
            </a:extLst>
          </p:cNvPr>
          <p:cNvSpPr txBox="1"/>
          <p:nvPr/>
        </p:nvSpPr>
        <p:spPr>
          <a:xfrm>
            <a:off x="1063938" y="1995597"/>
            <a:ext cx="4774888" cy="7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비가 온 날은 평균상대습도가 낮을수록 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발전량이 늘어난다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993DF-B253-BCE2-0074-0A62FDE1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9" y="3192813"/>
            <a:ext cx="5210162" cy="2084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834393-8566-8609-9F96-655BFDC5D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34" y="3201248"/>
            <a:ext cx="5798475" cy="23193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00A540-487D-C71F-0800-217D093D4CAD}"/>
              </a:ext>
            </a:extLst>
          </p:cNvPr>
          <p:cNvSpPr txBox="1"/>
          <p:nvPr/>
        </p:nvSpPr>
        <p:spPr>
          <a:xfrm>
            <a:off x="6096000" y="1981434"/>
            <a:ext cx="5142314" cy="7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비가 안 온 날은 평균상대습도가 높을수록 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발전량이 늘어난다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9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917A27-FADD-4BB3-878B-9EA7B589EA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A8F26E-4273-4292-B00B-FA013FA810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3A52-AE67-4504-9883-2B061BE60CF4}"/>
              </a:ext>
            </a:extLst>
          </p:cNvPr>
          <p:cNvSpPr txBox="1"/>
          <p:nvPr/>
        </p:nvSpPr>
        <p:spPr>
          <a:xfrm>
            <a:off x="4605046" y="3013501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5106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B5C9CE-CF87-429C-848E-7373FB6BA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AE6EE1-E595-4578-8F9E-6354FA7A00C4}"/>
              </a:ext>
            </a:extLst>
          </p:cNvPr>
          <p:cNvCxnSpPr/>
          <p:nvPr/>
        </p:nvCxnSpPr>
        <p:spPr>
          <a:xfrm>
            <a:off x="0" y="469392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C1B60D-45EC-427E-90ED-76FBBEA743C1}"/>
              </a:ext>
            </a:extLst>
          </p:cNvPr>
          <p:cNvCxnSpPr/>
          <p:nvPr/>
        </p:nvCxnSpPr>
        <p:spPr>
          <a:xfrm>
            <a:off x="0" y="482600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97C4F2-C991-46FF-9E92-0812F1BABF59}"/>
              </a:ext>
            </a:extLst>
          </p:cNvPr>
          <p:cNvCxnSpPr/>
          <p:nvPr/>
        </p:nvCxnSpPr>
        <p:spPr>
          <a:xfrm>
            <a:off x="0" y="495808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810000" y="650240"/>
            <a:ext cx="4572000" cy="1320799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4414469" y="987472"/>
            <a:ext cx="336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주제 선정 근거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015875" y="848973"/>
            <a:ext cx="2472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1,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8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주제 선정 근거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FB2A4-DE6D-4476-A9DB-6F6337824F83}"/>
              </a:ext>
            </a:extLst>
          </p:cNvPr>
          <p:cNvSpPr/>
          <p:nvPr/>
        </p:nvSpPr>
        <p:spPr>
          <a:xfrm>
            <a:off x="641140" y="1895181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D6D992-04CE-4256-BCD6-DDCB997A2F24}"/>
              </a:ext>
            </a:extLst>
          </p:cNvPr>
          <p:cNvCxnSpPr/>
          <p:nvPr/>
        </p:nvCxnSpPr>
        <p:spPr>
          <a:xfrm>
            <a:off x="644340" y="1895181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9DF557-76D0-4AC0-BDB2-DC1581B5A656}"/>
              </a:ext>
            </a:extLst>
          </p:cNvPr>
          <p:cNvSpPr txBox="1"/>
          <p:nvPr/>
        </p:nvSpPr>
        <p:spPr>
          <a:xfrm>
            <a:off x="704850" y="1969800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1</a:t>
            </a:r>
            <a:endParaRPr lang="ko-KR" altLang="en-US" sz="32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46B59-6517-4A22-80A9-8BC4A6462111}"/>
              </a:ext>
            </a:extLst>
          </p:cNvPr>
          <p:cNvSpPr txBox="1"/>
          <p:nvPr/>
        </p:nvSpPr>
        <p:spPr>
          <a:xfrm>
            <a:off x="1172635" y="207275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인플레 </a:t>
            </a:r>
            <a:r>
              <a:rPr lang="ko-KR" altLang="en-US" spc="-150" dirty="0" err="1">
                <a:solidFill>
                  <a:schemeClr val="accent2">
                    <a:lumMod val="50000"/>
                  </a:schemeClr>
                </a:solidFill>
                <a:latin typeface="+mn-ea"/>
              </a:rPr>
              <a:t>감축법</a:t>
            </a:r>
            <a:endParaRPr lang="ko-KR" altLang="en-US" spc="-15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6325EF-A249-4247-AC26-5330E8A88B42}"/>
              </a:ext>
            </a:extLst>
          </p:cNvPr>
          <p:cNvSpPr/>
          <p:nvPr/>
        </p:nvSpPr>
        <p:spPr>
          <a:xfrm>
            <a:off x="4467225" y="1897425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CB0AAF-91F2-42C2-98BC-7429061594FA}"/>
              </a:ext>
            </a:extLst>
          </p:cNvPr>
          <p:cNvCxnSpPr/>
          <p:nvPr/>
        </p:nvCxnSpPr>
        <p:spPr>
          <a:xfrm>
            <a:off x="4467225" y="1906656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C729EE-0C39-471C-A22B-046D1EAC0687}"/>
              </a:ext>
            </a:extLst>
          </p:cNvPr>
          <p:cNvSpPr txBox="1"/>
          <p:nvPr/>
        </p:nvSpPr>
        <p:spPr>
          <a:xfrm>
            <a:off x="4572000" y="1981275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2</a:t>
            </a:r>
            <a:endParaRPr lang="ko-KR" altLang="en-US" sz="32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318BA-E485-4AFB-B099-FA07D3690FE3}"/>
              </a:ext>
            </a:extLst>
          </p:cNvPr>
          <p:cNvSpPr txBox="1"/>
          <p:nvPr/>
        </p:nvSpPr>
        <p:spPr>
          <a:xfrm>
            <a:off x="5039785" y="208423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태양광 발전 국내 동향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EB6410-EE60-4D02-B4D5-C92833B3FEBA}"/>
              </a:ext>
            </a:extLst>
          </p:cNvPr>
          <p:cNvSpPr/>
          <p:nvPr/>
        </p:nvSpPr>
        <p:spPr>
          <a:xfrm>
            <a:off x="8334375" y="1908900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D7DA32-FE75-4D00-9891-407C0CD72AEC}"/>
              </a:ext>
            </a:extLst>
          </p:cNvPr>
          <p:cNvCxnSpPr/>
          <p:nvPr/>
        </p:nvCxnSpPr>
        <p:spPr>
          <a:xfrm>
            <a:off x="8334375" y="1918131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C0C028-C8BD-4612-AD2A-50CF359D54C2}"/>
              </a:ext>
            </a:extLst>
          </p:cNvPr>
          <p:cNvSpPr txBox="1"/>
          <p:nvPr/>
        </p:nvSpPr>
        <p:spPr>
          <a:xfrm>
            <a:off x="8439150" y="1992750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3</a:t>
            </a:r>
            <a:endParaRPr lang="ko-KR" altLang="en-US" sz="32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22FA4B-1AD9-4533-BF6D-56C5B1D6B84F}"/>
              </a:ext>
            </a:extLst>
          </p:cNvPr>
          <p:cNvSpPr txBox="1"/>
          <p:nvPr/>
        </p:nvSpPr>
        <p:spPr>
          <a:xfrm>
            <a:off x="8906935" y="209570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태양광 발전 관련 정책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CF0B9C-A35E-4048-8E2B-8D77386E9696}"/>
              </a:ext>
            </a:extLst>
          </p:cNvPr>
          <p:cNvCxnSpPr/>
          <p:nvPr/>
        </p:nvCxnSpPr>
        <p:spPr>
          <a:xfrm>
            <a:off x="600075" y="6054226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880D58-E6A4-4BCC-A050-75EC02522832}"/>
              </a:ext>
            </a:extLst>
          </p:cNvPr>
          <p:cNvCxnSpPr/>
          <p:nvPr/>
        </p:nvCxnSpPr>
        <p:spPr>
          <a:xfrm>
            <a:off x="4467225" y="6061613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8FCBA70-6025-4E0A-A757-EB330E5E28AD}"/>
              </a:ext>
            </a:extLst>
          </p:cNvPr>
          <p:cNvCxnSpPr/>
          <p:nvPr/>
        </p:nvCxnSpPr>
        <p:spPr>
          <a:xfrm>
            <a:off x="8334375" y="606900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21C6F95E-EB76-4644-B978-34523622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682121"/>
              </p:ext>
            </p:extLst>
          </p:nvPr>
        </p:nvGraphicFramePr>
        <p:xfrm>
          <a:off x="0" y="2871258"/>
          <a:ext cx="4416425" cy="294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4B41A0F-A296-4D87-B86E-08E26B5A3392}"/>
              </a:ext>
            </a:extLst>
          </p:cNvPr>
          <p:cNvSpPr txBox="1"/>
          <p:nvPr/>
        </p:nvSpPr>
        <p:spPr>
          <a:xfrm>
            <a:off x="4528387" y="2893346"/>
            <a:ext cx="3135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나눔스퀘어 Light (본문)"/>
              </a:rPr>
              <a:t>우리나라는 지난해 </a:t>
            </a:r>
            <a:r>
              <a:rPr lang="en-US" altLang="ko-KR" sz="1200" dirty="0">
                <a:solidFill>
                  <a:schemeClr val="accent1"/>
                </a:solidFill>
                <a:latin typeface="나눔스퀘어 Light (본문)"/>
              </a:rPr>
              <a:t>2030 </a:t>
            </a:r>
            <a:r>
              <a:rPr lang="ko-KR" altLang="en-US" sz="1200" dirty="0" err="1">
                <a:solidFill>
                  <a:schemeClr val="accent1"/>
                </a:solidFill>
                <a:latin typeface="나눔스퀘어 Light (본문)"/>
              </a:rPr>
              <a:t>국가온실가스</a:t>
            </a:r>
            <a:r>
              <a:rPr lang="ko-KR" altLang="en-US" sz="1200" dirty="0">
                <a:solidFill>
                  <a:schemeClr val="accent1"/>
                </a:solidFill>
                <a:latin typeface="나눔스퀘어 Light (본문)"/>
              </a:rPr>
              <a:t> 감축목표</a:t>
            </a:r>
            <a:r>
              <a:rPr lang="en-US" altLang="ko-KR" sz="1200" dirty="0">
                <a:solidFill>
                  <a:schemeClr val="accent1"/>
                </a:solidFill>
                <a:latin typeface="나눔스퀘어 Light (본문)"/>
              </a:rPr>
              <a:t>(NDC)</a:t>
            </a:r>
            <a:r>
              <a:rPr lang="ko-KR" altLang="en-US" sz="1200" dirty="0">
                <a:latin typeface="나눔스퀘어 Light (본문)"/>
              </a:rPr>
              <a:t>에 국제감축 수단을 활용해 </a:t>
            </a:r>
            <a:r>
              <a:rPr lang="en-US" altLang="ko-KR" sz="1200" dirty="0">
                <a:latin typeface="나눔스퀘어 Light (본문)"/>
              </a:rPr>
              <a:t>3350</a:t>
            </a:r>
            <a:r>
              <a:rPr lang="ko-KR" altLang="en-US" sz="1200" dirty="0" err="1">
                <a:latin typeface="나눔스퀘어 Light (본문)"/>
              </a:rPr>
              <a:t>만톤</a:t>
            </a:r>
            <a:r>
              <a:rPr lang="en-US" altLang="ko-KR" sz="1200" dirty="0">
                <a:latin typeface="나눔스퀘어 Light (본문)"/>
              </a:rPr>
              <a:t>CO2eq(</a:t>
            </a:r>
            <a:r>
              <a:rPr lang="ko-KR" altLang="en-US" sz="1200" dirty="0">
                <a:latin typeface="나눔스퀘어 Light (본문)"/>
              </a:rPr>
              <a:t>전체 감축목표의 </a:t>
            </a:r>
            <a:r>
              <a:rPr lang="en-US" altLang="ko-KR" sz="1200" dirty="0">
                <a:latin typeface="나눔스퀘어 Light (본문)"/>
              </a:rPr>
              <a:t>11.5%)</a:t>
            </a:r>
            <a:r>
              <a:rPr lang="ko-KR" altLang="en-US" sz="1200" dirty="0">
                <a:latin typeface="나눔스퀘어 Light (본문)"/>
              </a:rPr>
              <a:t>의 온실가스를 감축한다는 목표를 제시했다</a:t>
            </a:r>
            <a:r>
              <a:rPr lang="en-US" altLang="ko-KR" sz="1200" dirty="0">
                <a:latin typeface="나눔스퀘어 Light (본문)"/>
              </a:rPr>
              <a:t>.</a:t>
            </a:r>
            <a:r>
              <a:rPr lang="ko-KR" altLang="en-US" sz="1200" dirty="0">
                <a:latin typeface="나눔스퀘어 Light (본문)"/>
              </a:rPr>
              <a:t>이와 관련</a:t>
            </a:r>
            <a:r>
              <a:rPr lang="en-US" altLang="ko-KR" sz="1200" dirty="0">
                <a:latin typeface="나눔스퀘어 Light (본문)"/>
              </a:rPr>
              <a:t>, </a:t>
            </a:r>
            <a:r>
              <a:rPr lang="ko-KR" altLang="en-US" sz="1200" dirty="0">
                <a:latin typeface="나눔스퀘어 Light (본문)"/>
              </a:rPr>
              <a:t>심의회는 국제감축사업 통합지원 플랫폼 구축 및 운영계획을 보고했다</a:t>
            </a:r>
            <a:r>
              <a:rPr lang="en-US" altLang="ko-KR" sz="1200" dirty="0">
                <a:latin typeface="나눔스퀘어 Light (본문)"/>
              </a:rPr>
              <a:t>.</a:t>
            </a:r>
            <a:endParaRPr lang="ko-KR" altLang="en-US" sz="1200" dirty="0">
              <a:latin typeface="나눔스퀘어 Light (본문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6CFE2-6723-BB73-911C-A789EEEE1735}"/>
              </a:ext>
            </a:extLst>
          </p:cNvPr>
          <p:cNvSpPr txBox="1"/>
          <p:nvPr/>
        </p:nvSpPr>
        <p:spPr>
          <a:xfrm>
            <a:off x="704850" y="4710872"/>
            <a:ext cx="3135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인플레이션 감축법은 내년부터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10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년간 에너지 안보와 기후변화 대응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,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의료비 지원 등을 위해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4300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억달러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(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약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560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조원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)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를 투입하는 것이 골자다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.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이 중에서 </a:t>
            </a:r>
            <a:r>
              <a:rPr lang="en-US" altLang="ko-KR" sz="1200" b="0" i="0" dirty="0">
                <a:solidFill>
                  <a:schemeClr val="accent1"/>
                </a:solidFill>
                <a:effectLst/>
                <a:latin typeface="나눔스퀘어 Light (본문)"/>
              </a:rPr>
              <a:t>3690</a:t>
            </a:r>
            <a:r>
              <a:rPr lang="ko-KR" altLang="en-US" sz="1200" b="0" i="0" dirty="0">
                <a:solidFill>
                  <a:schemeClr val="accent1"/>
                </a:solidFill>
                <a:effectLst/>
                <a:latin typeface="나눔스퀘어 Light (본문)"/>
              </a:rPr>
              <a:t>억달러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(480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조원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)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는 </a:t>
            </a:r>
            <a:r>
              <a:rPr lang="ko-KR" altLang="en-US" sz="1200" b="0" i="0" dirty="0">
                <a:solidFill>
                  <a:schemeClr val="accent1"/>
                </a:solidFill>
                <a:effectLst/>
                <a:latin typeface="나눔스퀘어 Light (본문)"/>
              </a:rPr>
              <a:t>친환경 에너지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공급망을 강화하는 데 쓰인다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스퀘어 Light (본문)"/>
              </a:rPr>
              <a:t>.</a:t>
            </a:r>
            <a:endParaRPr lang="ko-KR" altLang="en-US" sz="1200" dirty="0">
              <a:latin typeface="나눔스퀘어 Light (본문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DA2D2-3707-26D5-EBBC-0E23420992B1}"/>
              </a:ext>
            </a:extLst>
          </p:cNvPr>
          <p:cNvSpPr txBox="1"/>
          <p:nvPr/>
        </p:nvSpPr>
        <p:spPr>
          <a:xfrm>
            <a:off x="4572000" y="4257534"/>
            <a:ext cx="3135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충북도는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기후위기 대응을 위한 </a:t>
            </a:r>
            <a:r>
              <a:rPr lang="ko-KR" altLang="en-US" sz="1200" b="0" i="0" dirty="0">
                <a:solidFill>
                  <a:schemeClr val="accent1"/>
                </a:solidFill>
                <a:effectLst/>
                <a:latin typeface="+mn-ea"/>
              </a:rPr>
              <a:t>탄소중립</a:t>
            </a:r>
            <a:r>
              <a:rPr lang="en-US" altLang="ko-KR" sz="1200" b="0" i="0" dirty="0">
                <a:solidFill>
                  <a:schemeClr val="accent1"/>
                </a:solidFill>
                <a:effectLst/>
                <a:latin typeface="+mn-ea"/>
              </a:rPr>
              <a:t>·</a:t>
            </a:r>
            <a:r>
              <a:rPr lang="ko-KR" altLang="en-US" sz="1200" b="0" i="0" dirty="0">
                <a:solidFill>
                  <a:schemeClr val="accent1"/>
                </a:solidFill>
                <a:effectLst/>
                <a:latin typeface="+mn-ea"/>
              </a:rPr>
              <a:t>녹색성장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+mn-ea"/>
              </a:rPr>
              <a:t>기본조례안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을 입법예고하고 다음 달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2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일까지 도민 의견을 수렴한다고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24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일 밝혔다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 조례안은 온실가스 감축 목표와 계획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충북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2050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+mn-ea"/>
              </a:rPr>
              <a:t>탄소중립녹색성장위원회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 설치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·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운영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온실가스 감축과 적응 시책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탄소중립 지역사회 이행과 확산 등에 관한 사항을 담았다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6862B1-8724-7223-9855-B72461D8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3" y="2890508"/>
            <a:ext cx="3024190" cy="16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30855-C4A9-7BE8-9C92-5DD74E240011}"/>
              </a:ext>
            </a:extLst>
          </p:cNvPr>
          <p:cNvSpPr txBox="1"/>
          <p:nvPr/>
        </p:nvSpPr>
        <p:spPr>
          <a:xfrm>
            <a:off x="8386762" y="2790573"/>
            <a:ext cx="31352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[ 2050</a:t>
            </a:r>
            <a:r>
              <a:rPr lang="ko-KR" altLang="en-US" sz="1200" dirty="0"/>
              <a:t>년까지 건물</a:t>
            </a:r>
            <a:r>
              <a:rPr lang="en-US" altLang="ko-KR" sz="1200" dirty="0"/>
              <a:t>·</a:t>
            </a:r>
            <a:r>
              <a:rPr lang="ko-KR" altLang="en-US" sz="1200" dirty="0"/>
              <a:t>교통</a:t>
            </a:r>
            <a:r>
              <a:rPr lang="en-US" altLang="ko-KR" sz="1200" dirty="0"/>
              <a:t>·</a:t>
            </a:r>
            <a:r>
              <a:rPr lang="ko-KR" altLang="en-US" sz="1200" dirty="0"/>
              <a:t>도시 등서 </a:t>
            </a:r>
            <a:r>
              <a:rPr lang="ko-KR" altLang="en-US" sz="1200" dirty="0">
                <a:solidFill>
                  <a:schemeClr val="accent1"/>
                </a:solidFill>
              </a:rPr>
              <a:t>탄소중립</a:t>
            </a:r>
            <a:r>
              <a:rPr lang="ko-KR" altLang="en-US" sz="1200" dirty="0"/>
              <a:t> 실현 </a:t>
            </a:r>
            <a:r>
              <a:rPr lang="en-US" altLang="ko-KR" sz="1200" dirty="0"/>
              <a:t>]</a:t>
            </a:r>
          </a:p>
          <a:p>
            <a:pPr algn="just"/>
            <a:endParaRPr lang="en-US" altLang="ko-KR" sz="1200" dirty="0">
              <a:latin typeface="+mn-ea"/>
            </a:endParaRPr>
          </a:p>
          <a:p>
            <a:pPr algn="just"/>
            <a:r>
              <a:rPr lang="en-US" altLang="ko-KR" sz="1200" dirty="0"/>
              <a:t>[ </a:t>
            </a:r>
            <a:r>
              <a:rPr lang="ko-KR" altLang="en-US" sz="1200" dirty="0"/>
              <a:t>탄소중립 실현을 위한 ‘제로에너지 특화도시’ 조성 추진 </a:t>
            </a:r>
            <a:r>
              <a:rPr lang="en-US" altLang="ko-KR" sz="1200" dirty="0"/>
              <a:t>]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en-US" altLang="ko-KR" sz="1200" dirty="0"/>
              <a:t>[ </a:t>
            </a:r>
            <a:r>
              <a:rPr lang="ko-KR" altLang="en-US" sz="1200" dirty="0"/>
              <a:t>도심내 건물 외벽까지</a:t>
            </a:r>
            <a:r>
              <a:rPr lang="en-US" altLang="ko-KR" sz="1200" dirty="0"/>
              <a:t>…</a:t>
            </a:r>
            <a:r>
              <a:rPr lang="ko-KR" altLang="en-US" sz="1200" dirty="0">
                <a:solidFill>
                  <a:schemeClr val="accent1"/>
                </a:solidFill>
              </a:rPr>
              <a:t>태양광 발전</a:t>
            </a:r>
            <a:r>
              <a:rPr lang="ko-KR" altLang="en-US" sz="1200" dirty="0"/>
              <a:t>량 정확한 예측 기술 개발 </a:t>
            </a:r>
            <a:r>
              <a:rPr lang="en-US" altLang="ko-KR" sz="1200" dirty="0"/>
              <a:t>]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en-US" altLang="ko-KR" sz="1200" dirty="0"/>
              <a:t>[ </a:t>
            </a:r>
            <a:r>
              <a:rPr lang="ko-KR" altLang="en-US" sz="1200" dirty="0"/>
              <a:t>환경부</a:t>
            </a:r>
            <a:r>
              <a:rPr lang="en-US" altLang="ko-KR" sz="1200" dirty="0"/>
              <a:t>, </a:t>
            </a:r>
            <a:r>
              <a:rPr lang="ko-KR" altLang="en-US" sz="1200" dirty="0"/>
              <a:t>소속</a:t>
            </a:r>
            <a:r>
              <a:rPr lang="en-US" altLang="ko-KR" sz="1200" dirty="0"/>
              <a:t>·</a:t>
            </a:r>
            <a:r>
              <a:rPr lang="ko-KR" altLang="en-US" sz="1200" dirty="0"/>
              <a:t>산하기관에 건물일체형 </a:t>
            </a:r>
            <a:r>
              <a:rPr lang="ko-KR" altLang="en-US" sz="1200" dirty="0">
                <a:solidFill>
                  <a:schemeClr val="accent1"/>
                </a:solidFill>
              </a:rPr>
              <a:t>태양광</a:t>
            </a:r>
            <a:r>
              <a:rPr lang="ko-KR" altLang="en-US" sz="1200" dirty="0"/>
              <a:t> 도입한다 </a:t>
            </a:r>
            <a:r>
              <a:rPr lang="en-US" altLang="ko-KR" sz="1200" dirty="0"/>
              <a:t>]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en-US" altLang="ko-KR" sz="1200" dirty="0"/>
              <a:t>5</a:t>
            </a:r>
            <a:r>
              <a:rPr lang="ko-KR" altLang="en-US" sz="1200" dirty="0"/>
              <a:t>개 대학 ‘탄소중립 그린캠퍼스’ 조성</a:t>
            </a:r>
            <a:r>
              <a:rPr lang="en-US" altLang="ko-KR" sz="1200" dirty="0"/>
              <a:t>…3</a:t>
            </a:r>
            <a:r>
              <a:rPr lang="ko-KR" altLang="en-US" sz="1200" dirty="0"/>
              <a:t>년간 </a:t>
            </a:r>
            <a:r>
              <a:rPr lang="en-US" altLang="ko-KR" sz="1200" dirty="0"/>
              <a:t>18</a:t>
            </a:r>
            <a:r>
              <a:rPr lang="ko-KR" altLang="en-US" sz="1200" dirty="0"/>
              <a:t>억 지원</a:t>
            </a:r>
            <a:endParaRPr lang="en-US" altLang="ko-KR" sz="1200" dirty="0"/>
          </a:p>
          <a:p>
            <a:pPr algn="just"/>
            <a:endParaRPr lang="en-US" altLang="ko-KR" sz="1200" dirty="0"/>
          </a:p>
          <a:p>
            <a:pPr algn="just"/>
            <a:r>
              <a:rPr lang="ko-KR" altLang="en-US" sz="1200" dirty="0"/>
              <a:t>정부</a:t>
            </a:r>
            <a:r>
              <a:rPr lang="en-US" altLang="ko-KR" sz="1200" dirty="0"/>
              <a:t>, </a:t>
            </a:r>
            <a:r>
              <a:rPr lang="ko-KR" altLang="en-US" sz="1200" dirty="0"/>
              <a:t>올해 </a:t>
            </a:r>
            <a:r>
              <a:rPr lang="ko-KR" altLang="en-US" sz="1200" dirty="0">
                <a:solidFill>
                  <a:schemeClr val="accent1"/>
                </a:solidFill>
              </a:rPr>
              <a:t>신재생에너지</a:t>
            </a:r>
            <a:r>
              <a:rPr lang="ko-KR" altLang="en-US" sz="1200" dirty="0"/>
              <a:t> 설비 설치에 </a:t>
            </a:r>
            <a:r>
              <a:rPr lang="en-US" altLang="ko-KR" sz="1200" dirty="0"/>
              <a:t>3192</a:t>
            </a:r>
            <a:r>
              <a:rPr lang="ko-KR" altLang="en-US" sz="1200" dirty="0"/>
              <a:t>억원 지원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3114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FE5825-13F6-4138-A4F1-661E4AAE1235}"/>
              </a:ext>
            </a:extLst>
          </p:cNvPr>
          <p:cNvSpPr/>
          <p:nvPr/>
        </p:nvSpPr>
        <p:spPr>
          <a:xfrm>
            <a:off x="433551" y="1337361"/>
            <a:ext cx="4981131" cy="87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사용 기술 및 데이터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902D6B3A-5A39-4D9A-9EC8-90995B1CBADE}"/>
              </a:ext>
            </a:extLst>
          </p:cNvPr>
          <p:cNvSpPr/>
          <p:nvPr/>
        </p:nvSpPr>
        <p:spPr>
          <a:xfrm>
            <a:off x="696260" y="1535364"/>
            <a:ext cx="2046940" cy="461664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A5C30E-A6CF-976D-499D-4D471CCE58AC}"/>
              </a:ext>
            </a:extLst>
          </p:cNvPr>
          <p:cNvSpPr/>
          <p:nvPr/>
        </p:nvSpPr>
        <p:spPr>
          <a:xfrm>
            <a:off x="6391062" y="1337361"/>
            <a:ext cx="4981131" cy="87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708DF43-1C82-3CA9-22A8-D3CBB9B1B821}"/>
              </a:ext>
            </a:extLst>
          </p:cNvPr>
          <p:cNvCxnSpPr>
            <a:cxnSpLocks/>
          </p:cNvCxnSpPr>
          <p:nvPr/>
        </p:nvCxnSpPr>
        <p:spPr>
          <a:xfrm>
            <a:off x="433551" y="1337360"/>
            <a:ext cx="49811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AA012A-31A0-1ECB-C58E-685A1FD4E78E}"/>
              </a:ext>
            </a:extLst>
          </p:cNvPr>
          <p:cNvCxnSpPr>
            <a:cxnSpLocks/>
          </p:cNvCxnSpPr>
          <p:nvPr/>
        </p:nvCxnSpPr>
        <p:spPr>
          <a:xfrm>
            <a:off x="440893" y="6484893"/>
            <a:ext cx="49811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AEA463-66E5-A1FD-5BB7-16385D3EB31C}"/>
              </a:ext>
            </a:extLst>
          </p:cNvPr>
          <p:cNvCxnSpPr>
            <a:cxnSpLocks/>
          </p:cNvCxnSpPr>
          <p:nvPr/>
        </p:nvCxnSpPr>
        <p:spPr>
          <a:xfrm>
            <a:off x="6391062" y="1337360"/>
            <a:ext cx="49811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3A6803-9430-B385-0078-D55E3C5E9336}"/>
              </a:ext>
            </a:extLst>
          </p:cNvPr>
          <p:cNvCxnSpPr>
            <a:cxnSpLocks/>
          </p:cNvCxnSpPr>
          <p:nvPr/>
        </p:nvCxnSpPr>
        <p:spPr>
          <a:xfrm>
            <a:off x="6398404" y="6459618"/>
            <a:ext cx="49811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73935-F33F-71D8-4D74-0695D14FCDBE}"/>
              </a:ext>
            </a:extLst>
          </p:cNvPr>
          <p:cNvSpPr txBox="1"/>
          <p:nvPr/>
        </p:nvSpPr>
        <p:spPr>
          <a:xfrm>
            <a:off x="440893" y="2648997"/>
            <a:ext cx="4487341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chemeClr val="accent2">
                    <a:lumMod val="50000"/>
                  </a:schemeClr>
                </a:solidFill>
                <a:latin typeface="+mn-ea"/>
              </a:rPr>
              <a:t>크롤링</a:t>
            </a: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(</a:t>
            </a:r>
            <a:r>
              <a:rPr lang="en-US" altLang="ko-KR" sz="2400" spc="-150" dirty="0" err="1">
                <a:solidFill>
                  <a:schemeClr val="accent2">
                    <a:lumMod val="50000"/>
                  </a:schemeClr>
                </a:solidFill>
                <a:latin typeface="+mn-ea"/>
              </a:rPr>
              <a:t>BeautifulSoup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, selenium)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워드 클라우드 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(</a:t>
            </a:r>
            <a:r>
              <a:rPr lang="en-US" altLang="ko-KR" sz="2400" spc="-150" dirty="0" err="1">
                <a:solidFill>
                  <a:schemeClr val="accent2">
                    <a:lumMod val="50000"/>
                  </a:schemeClr>
                </a:solidFill>
                <a:latin typeface="+mn-ea"/>
              </a:rPr>
              <a:t>wordcloud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네트워크 그래프 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(</a:t>
            </a:r>
            <a:r>
              <a:rPr lang="en-US" altLang="ko-KR" sz="2400" spc="-150" dirty="0" err="1">
                <a:solidFill>
                  <a:schemeClr val="accent2">
                    <a:lumMod val="50000"/>
                  </a:schemeClr>
                </a:solidFill>
                <a:latin typeface="+mn-ea"/>
              </a:rPr>
              <a:t>networkx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데이터 차트화 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(pandas)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지도 시각화 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(folium)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C6D7A-9BFD-6106-FBE7-CE72F3590AB0}"/>
              </a:ext>
            </a:extLst>
          </p:cNvPr>
          <p:cNvSpPr txBox="1"/>
          <p:nvPr/>
        </p:nvSpPr>
        <p:spPr>
          <a:xfrm>
            <a:off x="6391062" y="2717519"/>
            <a:ext cx="4487341" cy="272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기상청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_</a:t>
            </a: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지상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종관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, ASOS) </a:t>
            </a: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기상관측자료</a:t>
            </a:r>
            <a:endParaRPr lang="en-US" altLang="ko-KR" sz="2400" spc="-15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endParaRPr lang="ko-KR" altLang="en-US" sz="800" spc="-15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한국전력거래소</a:t>
            </a:r>
            <a:r>
              <a:rPr lang="en-US" altLang="ko-KR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_</a:t>
            </a: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지역별 시간별 태양광 발전량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chemeClr val="accent2">
                    <a:lumMod val="50000"/>
                  </a:schemeClr>
                </a:solidFill>
                <a:latin typeface="+mn-ea"/>
              </a:rPr>
              <a:t>빅카인즈</a:t>
            </a: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 키워드 분석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정책브리핑 기사 본문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7E2553-65ED-D67E-8ED3-A03865CE63DE}"/>
              </a:ext>
            </a:extLst>
          </p:cNvPr>
          <p:cNvSpPr txBox="1"/>
          <p:nvPr/>
        </p:nvSpPr>
        <p:spPr>
          <a:xfrm>
            <a:off x="1005432" y="1550473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사용 기술</a:t>
            </a:r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57EDD1CA-3102-D4F2-8845-4D3BE245AAEB}"/>
              </a:ext>
            </a:extLst>
          </p:cNvPr>
          <p:cNvSpPr/>
          <p:nvPr/>
        </p:nvSpPr>
        <p:spPr>
          <a:xfrm>
            <a:off x="6648825" y="1535364"/>
            <a:ext cx="2046940" cy="461664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B6086B-A719-90CD-7F48-F403F8EB2B00}"/>
              </a:ext>
            </a:extLst>
          </p:cNvPr>
          <p:cNvSpPr txBox="1"/>
          <p:nvPr/>
        </p:nvSpPr>
        <p:spPr>
          <a:xfrm>
            <a:off x="6823522" y="1550473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사용 데이터</a:t>
            </a:r>
          </a:p>
        </p:txBody>
      </p:sp>
    </p:spTree>
    <p:extLst>
      <p:ext uri="{BB962C8B-B14F-4D97-AF65-F5344CB8AC3E}">
        <p14:creationId xmlns:p14="http://schemas.microsoft.com/office/powerpoint/2010/main" val="44285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B5C9CE-CF87-429C-848E-7373FB6BA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AE6EE1-E595-4578-8F9E-6354FA7A00C4}"/>
              </a:ext>
            </a:extLst>
          </p:cNvPr>
          <p:cNvCxnSpPr/>
          <p:nvPr/>
        </p:nvCxnSpPr>
        <p:spPr>
          <a:xfrm>
            <a:off x="0" y="469392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C1B60D-45EC-427E-90ED-76FBBEA743C1}"/>
              </a:ext>
            </a:extLst>
          </p:cNvPr>
          <p:cNvCxnSpPr/>
          <p:nvPr/>
        </p:nvCxnSpPr>
        <p:spPr>
          <a:xfrm>
            <a:off x="0" y="482600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97C4F2-C991-46FF-9E92-0812F1BABF59}"/>
              </a:ext>
            </a:extLst>
          </p:cNvPr>
          <p:cNvCxnSpPr/>
          <p:nvPr/>
        </p:nvCxnSpPr>
        <p:spPr>
          <a:xfrm>
            <a:off x="0" y="495808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810000" y="650240"/>
            <a:ext cx="4572000" cy="1320799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3967051" y="101825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데이터 수집 및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015875" y="848973"/>
            <a:ext cx="2472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2,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28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F342AF-9AF1-4BA1-AD94-21046F353FEA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키워드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C06CCF-37EE-DE94-044C-AF1FA9BB24F4}"/>
              </a:ext>
            </a:extLst>
          </p:cNvPr>
          <p:cNvSpPr txBox="1"/>
          <p:nvPr/>
        </p:nvSpPr>
        <p:spPr>
          <a:xfrm>
            <a:off x="764105" y="1585333"/>
            <a:ext cx="5894483" cy="15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수집대상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빅카인즈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수집기간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2022. 08. 22 ~ 2022. 08. 23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수집주제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태양광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키워드 수집량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993,476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5F92C9D-561B-12C6-989B-E492A33C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30" y="3281793"/>
            <a:ext cx="5396370" cy="2874409"/>
          </a:xfrm>
          <a:prstGeom prst="rect">
            <a:avLst/>
          </a:prstGeom>
        </p:spPr>
      </p:pic>
      <p:pic>
        <p:nvPicPr>
          <p:cNvPr id="23" name="그림 22" descr="옥외설치물이(가) 표시된 사진&#10;&#10;자동 생성된 설명">
            <a:extLst>
              <a:ext uri="{FF2B5EF4-FFF2-40B4-BE49-F238E27FC236}">
                <a16:creationId xmlns:a16="http://schemas.microsoft.com/office/drawing/2014/main" id="{B995F6E0-CAC6-E358-68C6-EC849F505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568" y="2309666"/>
            <a:ext cx="5216990" cy="38968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54444-FCAF-A8B6-C576-D1288938F6E0}"/>
              </a:ext>
            </a:extLst>
          </p:cNvPr>
          <p:cNvSpPr txBox="1"/>
          <p:nvPr/>
        </p:nvSpPr>
        <p:spPr>
          <a:xfrm>
            <a:off x="2361940" y="6085735"/>
            <a:ext cx="241579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빅카인즈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워드클라우드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82BB14-9BE0-69EE-2567-C9FE2CCD9E67}"/>
              </a:ext>
            </a:extLst>
          </p:cNvPr>
          <p:cNvSpPr txBox="1"/>
          <p:nvPr/>
        </p:nvSpPr>
        <p:spPr>
          <a:xfrm>
            <a:off x="7926299" y="6085735"/>
            <a:ext cx="263896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빅카인즈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네트워크 그래프</a:t>
            </a:r>
          </a:p>
        </p:txBody>
      </p:sp>
    </p:spTree>
    <p:extLst>
      <p:ext uri="{BB962C8B-B14F-4D97-AF65-F5344CB8AC3E}">
        <p14:creationId xmlns:p14="http://schemas.microsoft.com/office/powerpoint/2010/main" val="351978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F342AF-9AF1-4BA1-AD94-21046F353FEA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키워드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C06CCF-37EE-DE94-044C-AF1FA9BB24F4}"/>
              </a:ext>
            </a:extLst>
          </p:cNvPr>
          <p:cNvSpPr txBox="1"/>
          <p:nvPr/>
        </p:nvSpPr>
        <p:spPr>
          <a:xfrm>
            <a:off x="763959" y="1603851"/>
            <a:ext cx="5894483" cy="15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수집대상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정책브리핑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수집기간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2022. 08. 22 ~ 2022. 08. 23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수집주제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태양광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키워드 수집량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82,397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81C97B7-C05A-C776-F3BF-862FA27F0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7" y="3214468"/>
            <a:ext cx="5448953" cy="2872800"/>
          </a:xfrm>
          <a:prstGeom prst="rect">
            <a:avLst/>
          </a:prstGeom>
        </p:spPr>
      </p:pic>
      <p:pic>
        <p:nvPicPr>
          <p:cNvPr id="18" name="그림 17" descr="어두운이(가) 표시된 사진&#10;&#10;자동 생성된 설명">
            <a:extLst>
              <a:ext uri="{FF2B5EF4-FFF2-40B4-BE49-F238E27FC236}">
                <a16:creationId xmlns:a16="http://schemas.microsoft.com/office/drawing/2014/main" id="{954B8F09-2889-DE1D-5E6B-BE18CD09AC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611" y="2257466"/>
            <a:ext cx="5097147" cy="37722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E82BB4-A6CD-ACA4-1734-EE55448EB070}"/>
              </a:ext>
            </a:extLst>
          </p:cNvPr>
          <p:cNvSpPr txBox="1"/>
          <p:nvPr/>
        </p:nvSpPr>
        <p:spPr>
          <a:xfrm>
            <a:off x="2310184" y="6103237"/>
            <a:ext cx="241579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정책브리핑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워드클라우드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164E7D-D389-FCBD-5318-745B2EB580BC}"/>
              </a:ext>
            </a:extLst>
          </p:cNvPr>
          <p:cNvSpPr txBox="1"/>
          <p:nvPr/>
        </p:nvSpPr>
        <p:spPr>
          <a:xfrm>
            <a:off x="7743287" y="6087268"/>
            <a:ext cx="263896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정책브리핑 네트워크 그래프</a:t>
            </a:r>
          </a:p>
        </p:txBody>
      </p:sp>
    </p:spTree>
    <p:extLst>
      <p:ext uri="{BB962C8B-B14F-4D97-AF65-F5344CB8AC3E}">
        <p14:creationId xmlns:p14="http://schemas.microsoft.com/office/powerpoint/2010/main" val="132794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F342AF-9AF1-4BA1-AD94-21046F353FEA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키워드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C06CCF-37EE-DE94-044C-AF1FA9BB24F4}"/>
              </a:ext>
            </a:extLst>
          </p:cNvPr>
          <p:cNvSpPr txBox="1"/>
          <p:nvPr/>
        </p:nvSpPr>
        <p:spPr>
          <a:xfrm>
            <a:off x="1188325" y="1504039"/>
            <a:ext cx="3924301" cy="7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수집대상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해외 논문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 키워드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photovoltaics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9C16BC2-D6A1-B172-062C-CF5F041869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98" y="2667947"/>
            <a:ext cx="3924301" cy="303442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697B8E4-6D86-4A1F-14AA-DF5FED4A11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89" y="2667947"/>
            <a:ext cx="3945320" cy="3034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7B4FDB-FC49-84D5-D5F6-B13BD1F0FB65}"/>
              </a:ext>
            </a:extLst>
          </p:cNvPr>
          <p:cNvSpPr txBox="1"/>
          <p:nvPr/>
        </p:nvSpPr>
        <p:spPr>
          <a:xfrm>
            <a:off x="1866441" y="5702371"/>
            <a:ext cx="209569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 제목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워드클라우드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ADE68-C04C-5369-02CE-9237293A04CC}"/>
              </a:ext>
            </a:extLst>
          </p:cNvPr>
          <p:cNvSpPr txBox="1"/>
          <p:nvPr/>
        </p:nvSpPr>
        <p:spPr>
          <a:xfrm>
            <a:off x="5880889" y="1504039"/>
            <a:ext cx="3924301" cy="116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 사이트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구글 스콜라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 수집량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200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</a:t>
            </a: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F9D91-6EB7-D7FF-AE39-29645313B830}"/>
              </a:ext>
            </a:extLst>
          </p:cNvPr>
          <p:cNvSpPr txBox="1"/>
          <p:nvPr/>
        </p:nvSpPr>
        <p:spPr>
          <a:xfrm>
            <a:off x="6917574" y="5760575"/>
            <a:ext cx="2340462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 본문 </a:t>
            </a: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워드클라우드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43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슴슴한색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495</Words>
  <Application>Microsoft Office PowerPoint</Application>
  <PresentationFormat>와이드스크린</PresentationFormat>
  <Paragraphs>101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Light</vt:lpstr>
      <vt:lpstr>나눔스퀘어 Light (본문)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김영원</cp:lastModifiedBy>
  <cp:revision>49</cp:revision>
  <dcterms:created xsi:type="dcterms:W3CDTF">2020-08-03T00:59:02Z</dcterms:created>
  <dcterms:modified xsi:type="dcterms:W3CDTF">2022-08-26T08:21:01Z</dcterms:modified>
</cp:coreProperties>
</file>